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4"/>
  </p:notesMasterIdLst>
  <p:sldIdLst>
    <p:sldId id="332" r:id="rId2"/>
    <p:sldId id="316" r:id="rId3"/>
    <p:sldId id="317" r:id="rId4"/>
    <p:sldId id="318" r:id="rId5"/>
    <p:sldId id="320" r:id="rId6"/>
    <p:sldId id="329" r:id="rId7"/>
    <p:sldId id="321" r:id="rId8"/>
    <p:sldId id="322" r:id="rId9"/>
    <p:sldId id="323" r:id="rId10"/>
    <p:sldId id="324" r:id="rId11"/>
    <p:sldId id="330" r:id="rId12"/>
    <p:sldId id="33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0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316" autoAdjust="0"/>
  </p:normalViewPr>
  <p:slideViewPr>
    <p:cSldViewPr>
      <p:cViewPr varScale="1">
        <p:scale>
          <a:sx n="103" d="100"/>
          <a:sy n="103" d="100"/>
        </p:scale>
        <p:origin x="-1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DAA19-8FD8-4F52-ADA2-FBBCB1118E95}" type="datetimeFigureOut">
              <a:rPr lang="uk-UA" smtClean="0"/>
              <a:t>07.12.2016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F3458-0C15-4881-9A6F-ABF76609FB5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171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822 w 2780"/>
                <a:gd name="T1" fmla="*/ 18 h 953"/>
                <a:gd name="T2" fmla="*/ 2732 w 2780"/>
                <a:gd name="T3" fmla="*/ 24 h 953"/>
                <a:gd name="T4" fmla="*/ 2665 w 2780"/>
                <a:gd name="T5" fmla="*/ 102 h 953"/>
                <a:gd name="T6" fmla="*/ 2559 w 2780"/>
                <a:gd name="T7" fmla="*/ 156 h 953"/>
                <a:gd name="T8" fmla="*/ 2553 w 2780"/>
                <a:gd name="T9" fmla="*/ 222 h 953"/>
                <a:gd name="T10" fmla="*/ 2535 w 2780"/>
                <a:gd name="T11" fmla="*/ 246 h 953"/>
                <a:gd name="T12" fmla="*/ 2517 w 2780"/>
                <a:gd name="T13" fmla="*/ 252 h 953"/>
                <a:gd name="T14" fmla="*/ 2445 w 2780"/>
                <a:gd name="T15" fmla="*/ 210 h 953"/>
                <a:gd name="T16" fmla="*/ 2302 w 2780"/>
                <a:gd name="T17" fmla="*/ 192 h 953"/>
                <a:gd name="T18" fmla="*/ 2278 w 2780"/>
                <a:gd name="T19" fmla="*/ 186 h 953"/>
                <a:gd name="T20" fmla="*/ 2260 w 2780"/>
                <a:gd name="T21" fmla="*/ 192 h 953"/>
                <a:gd name="T22" fmla="*/ 2188 w 2780"/>
                <a:gd name="T23" fmla="*/ 228 h 953"/>
                <a:gd name="T24" fmla="*/ 2152 w 2780"/>
                <a:gd name="T25" fmla="*/ 240 h 953"/>
                <a:gd name="T26" fmla="*/ 2128 w 2780"/>
                <a:gd name="T27" fmla="*/ 246 h 953"/>
                <a:gd name="T28" fmla="*/ 2116 w 2780"/>
                <a:gd name="T29" fmla="*/ 258 h 953"/>
                <a:gd name="T30" fmla="*/ 2116 w 2780"/>
                <a:gd name="T31" fmla="*/ 276 h 953"/>
                <a:gd name="T32" fmla="*/ 2093 w 2780"/>
                <a:gd name="T33" fmla="*/ 300 h 953"/>
                <a:gd name="T34" fmla="*/ 2075 w 2780"/>
                <a:gd name="T35" fmla="*/ 312 h 953"/>
                <a:gd name="T36" fmla="*/ 2063 w 2780"/>
                <a:gd name="T37" fmla="*/ 324 h 953"/>
                <a:gd name="T38" fmla="*/ 2051 w 2780"/>
                <a:gd name="T39" fmla="*/ 336 h 953"/>
                <a:gd name="T40" fmla="*/ 2016 w 2780"/>
                <a:gd name="T41" fmla="*/ 342 h 953"/>
                <a:gd name="T42" fmla="*/ 1949 w 2780"/>
                <a:gd name="T43" fmla="*/ 336 h 953"/>
                <a:gd name="T44" fmla="*/ 1913 w 2780"/>
                <a:gd name="T45" fmla="*/ 330 h 953"/>
                <a:gd name="T46" fmla="*/ 1901 w 2780"/>
                <a:gd name="T47" fmla="*/ 342 h 953"/>
                <a:gd name="T48" fmla="*/ 1889 w 2780"/>
                <a:gd name="T49" fmla="*/ 354 h 953"/>
                <a:gd name="T50" fmla="*/ 1859 w 2780"/>
                <a:gd name="T51" fmla="*/ 360 h 953"/>
                <a:gd name="T52" fmla="*/ 1800 w 2780"/>
                <a:gd name="T53" fmla="*/ 342 h 953"/>
                <a:gd name="T54" fmla="*/ 1776 w 2780"/>
                <a:gd name="T55" fmla="*/ 342 h 953"/>
                <a:gd name="T56" fmla="*/ 1752 w 2780"/>
                <a:gd name="T57" fmla="*/ 354 h 953"/>
                <a:gd name="T58" fmla="*/ 1686 w 2780"/>
                <a:gd name="T59" fmla="*/ 425 h 953"/>
                <a:gd name="T60" fmla="*/ 1644 w 2780"/>
                <a:gd name="T61" fmla="*/ 569 h 953"/>
                <a:gd name="T62" fmla="*/ 1644 w 2780"/>
                <a:gd name="T63" fmla="*/ 593 h 953"/>
                <a:gd name="T64" fmla="*/ 1650 w 2780"/>
                <a:gd name="T65" fmla="*/ 641 h 953"/>
                <a:gd name="T66" fmla="*/ 1668 w 2780"/>
                <a:gd name="T67" fmla="*/ 659 h 953"/>
                <a:gd name="T68" fmla="*/ 1662 w 2780"/>
                <a:gd name="T69" fmla="*/ 671 h 953"/>
                <a:gd name="T70" fmla="*/ 1650 w 2780"/>
                <a:gd name="T71" fmla="*/ 683 h 953"/>
                <a:gd name="T72" fmla="*/ 1572 w 2780"/>
                <a:gd name="T73" fmla="*/ 689 h 953"/>
                <a:gd name="T74" fmla="*/ 1495 w 2780"/>
                <a:gd name="T75" fmla="*/ 629 h 953"/>
                <a:gd name="T76" fmla="*/ 1357 w 2780"/>
                <a:gd name="T77" fmla="*/ 587 h 953"/>
                <a:gd name="T78" fmla="*/ 1208 w 2780"/>
                <a:gd name="T79" fmla="*/ 671 h 953"/>
                <a:gd name="T80" fmla="*/ 1034 w 2780"/>
                <a:gd name="T81" fmla="*/ 731 h 953"/>
                <a:gd name="T82" fmla="*/ 831 w 2780"/>
                <a:gd name="T83" fmla="*/ 743 h 953"/>
                <a:gd name="T84" fmla="*/ 640 w 2780"/>
                <a:gd name="T85" fmla="*/ 701 h 953"/>
                <a:gd name="T86" fmla="*/ 580 w 2780"/>
                <a:gd name="T87" fmla="*/ 695 h 953"/>
                <a:gd name="T88" fmla="*/ 568 w 2780"/>
                <a:gd name="T89" fmla="*/ 701 h 953"/>
                <a:gd name="T90" fmla="*/ 532 w 2780"/>
                <a:gd name="T91" fmla="*/ 731 h 953"/>
                <a:gd name="T92" fmla="*/ 442 w 2780"/>
                <a:gd name="T93" fmla="*/ 809 h 953"/>
                <a:gd name="T94" fmla="*/ 412 w 2780"/>
                <a:gd name="T95" fmla="*/ 821 h 953"/>
                <a:gd name="T96" fmla="*/ 388 w 2780"/>
                <a:gd name="T97" fmla="*/ 821 h 953"/>
                <a:gd name="T98" fmla="*/ 341 w 2780"/>
                <a:gd name="T99" fmla="*/ 827 h 953"/>
                <a:gd name="T100" fmla="*/ 215 w 2780"/>
                <a:gd name="T101" fmla="*/ 851 h 953"/>
                <a:gd name="T102" fmla="*/ 179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834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EAEAEA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</p:grpSp>
      <p:sp>
        <p:nvSpPr>
          <p:cNvPr id="35858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5859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F6A2B-8DF4-4D75-89C1-2DFD144DB371}" type="slidenum">
              <a:rPr lang="ru-RU" altLang="ru-RU">
                <a:solidFill>
                  <a:srgbClr val="EAEAEA"/>
                </a:solidFill>
              </a:rPr>
              <a:pPr>
                <a:defRPr/>
              </a:pPr>
              <a:t>‹№›</a:t>
            </a:fld>
            <a:endParaRPr lang="ru-RU" alt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678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CE763-3902-4E25-84AD-6E8C11BA89C8}" type="slidenum">
              <a:rPr lang="ru-RU" altLang="ru-RU">
                <a:solidFill>
                  <a:srgbClr val="EAEAEA"/>
                </a:solidFill>
              </a:rPr>
              <a:pPr>
                <a:defRPr/>
              </a:pPr>
              <a:t>‹№›</a:t>
            </a:fld>
            <a:endParaRPr lang="ru-RU" alt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166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A6C80-87A2-49AD-A15B-3BC2FB36C239}" type="slidenum">
              <a:rPr lang="ru-RU" altLang="ru-RU">
                <a:solidFill>
                  <a:srgbClr val="EAEAEA"/>
                </a:solidFill>
              </a:rPr>
              <a:pPr>
                <a:defRPr/>
              </a:pPr>
              <a:t>‹№›</a:t>
            </a:fld>
            <a:endParaRPr lang="ru-RU" alt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071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9F6F8-B96D-4B25-80EC-B5CE649F99D7}" type="slidenum">
              <a:rPr lang="ru-RU" altLang="ru-RU">
                <a:solidFill>
                  <a:srgbClr val="EAEAEA"/>
                </a:solidFill>
              </a:rPr>
              <a:pPr>
                <a:defRPr/>
              </a:pPr>
              <a:t>‹№›</a:t>
            </a:fld>
            <a:endParaRPr lang="ru-RU" alt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64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CAC97-3373-4DB1-92A3-C682E30E02B5}" type="slidenum">
              <a:rPr lang="ru-RU" altLang="ru-RU">
                <a:solidFill>
                  <a:srgbClr val="EAEAEA"/>
                </a:solidFill>
              </a:rPr>
              <a:pPr>
                <a:defRPr/>
              </a:pPr>
              <a:t>‹№›</a:t>
            </a:fld>
            <a:endParaRPr lang="ru-RU" alt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718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505FD-D35F-4CAE-A6D1-2C33F8AEB3A6}" type="slidenum">
              <a:rPr lang="ru-RU" altLang="ru-RU">
                <a:solidFill>
                  <a:srgbClr val="EAEAEA"/>
                </a:solidFill>
              </a:rPr>
              <a:pPr>
                <a:defRPr/>
              </a:pPr>
              <a:t>‹№›</a:t>
            </a:fld>
            <a:endParaRPr lang="ru-RU" alt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026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1BF7A-89BB-4506-942C-3ED04182A3D6}" type="slidenum">
              <a:rPr lang="ru-RU" altLang="ru-RU">
                <a:solidFill>
                  <a:srgbClr val="EAEAEA"/>
                </a:solidFill>
              </a:rPr>
              <a:pPr>
                <a:defRPr/>
              </a:pPr>
              <a:t>‹№›</a:t>
            </a:fld>
            <a:endParaRPr lang="ru-RU" alt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200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0A04A-6F99-4427-BC92-94D19CF2E892}" type="slidenum">
              <a:rPr lang="ru-RU" altLang="ru-RU">
                <a:solidFill>
                  <a:srgbClr val="EAEAEA"/>
                </a:solidFill>
              </a:rPr>
              <a:pPr>
                <a:defRPr/>
              </a:pPr>
              <a:t>‹№›</a:t>
            </a:fld>
            <a:endParaRPr lang="ru-RU" alt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6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A3DE0-19E0-4D31-8638-14DCC2CBA055}" type="slidenum">
              <a:rPr lang="ru-RU" altLang="ru-RU">
                <a:solidFill>
                  <a:srgbClr val="EAEAEA"/>
                </a:solidFill>
              </a:rPr>
              <a:pPr>
                <a:defRPr/>
              </a:pPr>
              <a:t>‹№›</a:t>
            </a:fld>
            <a:endParaRPr lang="ru-RU" alt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294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56709-1A40-4D32-9D52-4F85946AC39B}" type="slidenum">
              <a:rPr lang="ru-RU" altLang="ru-RU">
                <a:solidFill>
                  <a:srgbClr val="EAEAEA"/>
                </a:solidFill>
              </a:rPr>
              <a:pPr>
                <a:defRPr/>
              </a:pPr>
              <a:t>‹№›</a:t>
            </a:fld>
            <a:endParaRPr lang="ru-RU" alt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881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061F8-1360-4B77-A1E8-E9588E138BEE}" type="slidenum">
              <a:rPr lang="ru-RU" altLang="ru-RU">
                <a:solidFill>
                  <a:srgbClr val="EAEAEA"/>
                </a:solidFill>
              </a:rPr>
              <a:pPr>
                <a:defRPr/>
              </a:pPr>
              <a:t>‹№›</a:t>
            </a:fld>
            <a:endParaRPr lang="ru-RU" alt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907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80D7C-E291-4A19-ACF2-665D4593D83E}" type="slidenum">
              <a:rPr lang="ru-RU" altLang="ru-RU">
                <a:solidFill>
                  <a:srgbClr val="EAEAEA"/>
                </a:solidFill>
              </a:rPr>
              <a:pPr>
                <a:defRPr/>
              </a:pPr>
              <a:t>‹№›</a:t>
            </a:fld>
            <a:endParaRPr lang="ru-RU" alt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650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14D37-937B-4155-B377-7514A2F7AD90}" type="slidenum">
              <a:rPr lang="ru-RU" altLang="ru-RU">
                <a:solidFill>
                  <a:srgbClr val="EAEAEA"/>
                </a:solidFill>
              </a:rPr>
              <a:pPr>
                <a:defRPr/>
              </a:pPr>
              <a:t>‹№›</a:t>
            </a:fld>
            <a:endParaRPr lang="ru-RU" alt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702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959A7-783E-4DB0-8A67-C652E092E450}" type="slidenum">
              <a:rPr lang="ru-RU" altLang="ru-RU">
                <a:solidFill>
                  <a:srgbClr val="EAEAEA"/>
                </a:solidFill>
              </a:rPr>
              <a:pPr>
                <a:defRPr/>
              </a:pPr>
              <a:t>‹№›</a:t>
            </a:fld>
            <a:endParaRPr lang="ru-RU" alt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346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5D9E9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822 w 2780"/>
                <a:gd name="T1" fmla="*/ 18 h 953"/>
                <a:gd name="T2" fmla="*/ 2732 w 2780"/>
                <a:gd name="T3" fmla="*/ 24 h 953"/>
                <a:gd name="T4" fmla="*/ 2665 w 2780"/>
                <a:gd name="T5" fmla="*/ 102 h 953"/>
                <a:gd name="T6" fmla="*/ 2559 w 2780"/>
                <a:gd name="T7" fmla="*/ 156 h 953"/>
                <a:gd name="T8" fmla="*/ 2553 w 2780"/>
                <a:gd name="T9" fmla="*/ 222 h 953"/>
                <a:gd name="T10" fmla="*/ 2535 w 2780"/>
                <a:gd name="T11" fmla="*/ 246 h 953"/>
                <a:gd name="T12" fmla="*/ 2517 w 2780"/>
                <a:gd name="T13" fmla="*/ 252 h 953"/>
                <a:gd name="T14" fmla="*/ 2445 w 2780"/>
                <a:gd name="T15" fmla="*/ 210 h 953"/>
                <a:gd name="T16" fmla="*/ 2302 w 2780"/>
                <a:gd name="T17" fmla="*/ 192 h 953"/>
                <a:gd name="T18" fmla="*/ 2278 w 2780"/>
                <a:gd name="T19" fmla="*/ 186 h 953"/>
                <a:gd name="T20" fmla="*/ 2260 w 2780"/>
                <a:gd name="T21" fmla="*/ 192 h 953"/>
                <a:gd name="T22" fmla="*/ 2188 w 2780"/>
                <a:gd name="T23" fmla="*/ 228 h 953"/>
                <a:gd name="T24" fmla="*/ 2152 w 2780"/>
                <a:gd name="T25" fmla="*/ 240 h 953"/>
                <a:gd name="T26" fmla="*/ 2128 w 2780"/>
                <a:gd name="T27" fmla="*/ 246 h 953"/>
                <a:gd name="T28" fmla="*/ 2116 w 2780"/>
                <a:gd name="T29" fmla="*/ 258 h 953"/>
                <a:gd name="T30" fmla="*/ 2116 w 2780"/>
                <a:gd name="T31" fmla="*/ 276 h 953"/>
                <a:gd name="T32" fmla="*/ 2093 w 2780"/>
                <a:gd name="T33" fmla="*/ 300 h 953"/>
                <a:gd name="T34" fmla="*/ 2075 w 2780"/>
                <a:gd name="T35" fmla="*/ 312 h 953"/>
                <a:gd name="T36" fmla="*/ 2063 w 2780"/>
                <a:gd name="T37" fmla="*/ 324 h 953"/>
                <a:gd name="T38" fmla="*/ 2051 w 2780"/>
                <a:gd name="T39" fmla="*/ 336 h 953"/>
                <a:gd name="T40" fmla="*/ 2016 w 2780"/>
                <a:gd name="T41" fmla="*/ 342 h 953"/>
                <a:gd name="T42" fmla="*/ 1949 w 2780"/>
                <a:gd name="T43" fmla="*/ 336 h 953"/>
                <a:gd name="T44" fmla="*/ 1913 w 2780"/>
                <a:gd name="T45" fmla="*/ 330 h 953"/>
                <a:gd name="T46" fmla="*/ 1901 w 2780"/>
                <a:gd name="T47" fmla="*/ 342 h 953"/>
                <a:gd name="T48" fmla="*/ 1889 w 2780"/>
                <a:gd name="T49" fmla="*/ 354 h 953"/>
                <a:gd name="T50" fmla="*/ 1859 w 2780"/>
                <a:gd name="T51" fmla="*/ 360 h 953"/>
                <a:gd name="T52" fmla="*/ 1800 w 2780"/>
                <a:gd name="T53" fmla="*/ 342 h 953"/>
                <a:gd name="T54" fmla="*/ 1776 w 2780"/>
                <a:gd name="T55" fmla="*/ 342 h 953"/>
                <a:gd name="T56" fmla="*/ 1752 w 2780"/>
                <a:gd name="T57" fmla="*/ 354 h 953"/>
                <a:gd name="T58" fmla="*/ 1686 w 2780"/>
                <a:gd name="T59" fmla="*/ 425 h 953"/>
                <a:gd name="T60" fmla="*/ 1644 w 2780"/>
                <a:gd name="T61" fmla="*/ 569 h 953"/>
                <a:gd name="T62" fmla="*/ 1644 w 2780"/>
                <a:gd name="T63" fmla="*/ 593 h 953"/>
                <a:gd name="T64" fmla="*/ 1650 w 2780"/>
                <a:gd name="T65" fmla="*/ 641 h 953"/>
                <a:gd name="T66" fmla="*/ 1668 w 2780"/>
                <a:gd name="T67" fmla="*/ 659 h 953"/>
                <a:gd name="T68" fmla="*/ 1662 w 2780"/>
                <a:gd name="T69" fmla="*/ 671 h 953"/>
                <a:gd name="T70" fmla="*/ 1650 w 2780"/>
                <a:gd name="T71" fmla="*/ 683 h 953"/>
                <a:gd name="T72" fmla="*/ 1572 w 2780"/>
                <a:gd name="T73" fmla="*/ 689 h 953"/>
                <a:gd name="T74" fmla="*/ 1495 w 2780"/>
                <a:gd name="T75" fmla="*/ 629 h 953"/>
                <a:gd name="T76" fmla="*/ 1357 w 2780"/>
                <a:gd name="T77" fmla="*/ 587 h 953"/>
                <a:gd name="T78" fmla="*/ 1208 w 2780"/>
                <a:gd name="T79" fmla="*/ 671 h 953"/>
                <a:gd name="T80" fmla="*/ 1034 w 2780"/>
                <a:gd name="T81" fmla="*/ 731 h 953"/>
                <a:gd name="T82" fmla="*/ 831 w 2780"/>
                <a:gd name="T83" fmla="*/ 743 h 953"/>
                <a:gd name="T84" fmla="*/ 640 w 2780"/>
                <a:gd name="T85" fmla="*/ 701 h 953"/>
                <a:gd name="T86" fmla="*/ 580 w 2780"/>
                <a:gd name="T87" fmla="*/ 695 h 953"/>
                <a:gd name="T88" fmla="*/ 568 w 2780"/>
                <a:gd name="T89" fmla="*/ 701 h 953"/>
                <a:gd name="T90" fmla="*/ 532 w 2780"/>
                <a:gd name="T91" fmla="*/ 731 h 953"/>
                <a:gd name="T92" fmla="*/ 442 w 2780"/>
                <a:gd name="T93" fmla="*/ 809 h 953"/>
                <a:gd name="T94" fmla="*/ 412 w 2780"/>
                <a:gd name="T95" fmla="*/ 821 h 953"/>
                <a:gd name="T96" fmla="*/ 388 w 2780"/>
                <a:gd name="T97" fmla="*/ 821 h 953"/>
                <a:gd name="T98" fmla="*/ 341 w 2780"/>
                <a:gd name="T99" fmla="*/ 827 h 953"/>
                <a:gd name="T100" fmla="*/ 215 w 2780"/>
                <a:gd name="T101" fmla="*/ 851 h 953"/>
                <a:gd name="T102" fmla="*/ 179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834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EAEAEA"/>
                </a:solidFill>
              </a:endParaRPr>
            </a:p>
          </p:txBody>
        </p:sp>
        <p:sp>
          <p:nvSpPr>
            <p:cNvPr id="34820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34821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34822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34823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34824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34825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34826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34827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34828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34829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34830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34831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34832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34833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</p:grpSp>
      <p:sp>
        <p:nvSpPr>
          <p:cNvPr id="3483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4835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34836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3483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61BA56-EC6C-474C-8D67-46F17EF69B4E}" type="slidenum">
              <a:rPr lang="ru-RU" altLang="ru-RU">
                <a:solidFill>
                  <a:srgbClr val="EAEAE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3483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9010996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lida-zalozna68@ucoz.net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‘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72" y="-28276"/>
            <a:ext cx="9144000" cy="6858001"/>
          </a:xfrm>
        </p:spPr>
      </p:pic>
      <p:sp>
        <p:nvSpPr>
          <p:cNvPr id="4" name="TextBox 3"/>
          <p:cNvSpPr txBox="1"/>
          <p:nvPr/>
        </p:nvSpPr>
        <p:spPr>
          <a:xfrm>
            <a:off x="611560" y="1417638"/>
            <a:ext cx="4248472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2060"/>
                </a:solidFill>
              </a:rPr>
              <a:t>  </a:t>
            </a: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Лідія Григорівна </a:t>
            </a:r>
          </a:p>
          <a:p>
            <a:r>
              <a:rPr lang="uk-UA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uk-UA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Залозна</a:t>
            </a:r>
            <a:endParaRPr lang="uk-UA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sz="2800" dirty="0" smtClean="0">
              <a:solidFill>
                <a:srgbClr val="002060"/>
              </a:solidFill>
            </a:endParaRPr>
          </a:p>
          <a:p>
            <a:pPr algn="ctr"/>
            <a:r>
              <a:rPr lang="uk-UA" sz="2000" dirty="0" smtClean="0">
                <a:solidFill>
                  <a:srgbClr val="3C0BB5"/>
                </a:solidFill>
              </a:rPr>
              <a:t>вчитель початкових класів</a:t>
            </a:r>
          </a:p>
          <a:p>
            <a:pPr algn="ctr"/>
            <a:r>
              <a:rPr lang="uk-UA" sz="2000" dirty="0" err="1" smtClean="0">
                <a:solidFill>
                  <a:srgbClr val="3C0BB5"/>
                </a:solidFill>
              </a:rPr>
              <a:t>Гнідинської</a:t>
            </a:r>
            <a:r>
              <a:rPr lang="uk-UA" sz="2000" dirty="0" smtClean="0">
                <a:solidFill>
                  <a:srgbClr val="3C0BB5"/>
                </a:solidFill>
              </a:rPr>
              <a:t> загальноосвітньої школи І-ІІІ ступенів </a:t>
            </a:r>
          </a:p>
          <a:p>
            <a:pPr algn="ctr"/>
            <a:r>
              <a:rPr lang="uk-UA" sz="2000" dirty="0" smtClean="0">
                <a:solidFill>
                  <a:srgbClr val="3C0BB5"/>
                </a:solidFill>
              </a:rPr>
              <a:t>імені Петра Яцика </a:t>
            </a:r>
          </a:p>
          <a:p>
            <a:pPr algn="ctr"/>
            <a:r>
              <a:rPr lang="uk-UA" sz="2000" dirty="0" smtClean="0">
                <a:solidFill>
                  <a:srgbClr val="3C0BB5"/>
                </a:solidFill>
              </a:rPr>
              <a:t>«старший вчитель»</a:t>
            </a: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945" y="476672"/>
            <a:ext cx="3184523" cy="47786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2020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 sz="quarter"/>
          </p:nvPr>
        </p:nvSpPr>
        <p:spPr>
          <a:xfrm>
            <a:off x="558800" y="116632"/>
            <a:ext cx="7772400" cy="1224136"/>
          </a:xfrm>
        </p:spPr>
        <p:txBody>
          <a:bodyPr/>
          <a:lstStyle/>
          <a:p>
            <a:pPr>
              <a:defRPr/>
            </a:pPr>
            <a:r>
              <a:rPr lang="uk-UA" sz="3200" dirty="0" smtClean="0"/>
              <a:t>Кожна дитина на протязі дня має попрацювати в кожному центрі.</a:t>
            </a:r>
            <a:endParaRPr lang="uk-UA" sz="3200" dirty="0"/>
          </a:p>
        </p:txBody>
      </p:sp>
      <p:sp>
        <p:nvSpPr>
          <p:cNvPr id="4" name="Объект 3"/>
          <p:cNvSpPr>
            <a:spLocks noGrp="1"/>
          </p:cNvSpPr>
          <p:nvPr>
            <p:ph type="subTitle" sz="quarter" idx="1"/>
          </p:nvPr>
        </p:nvSpPr>
        <p:spPr>
          <a:xfrm>
            <a:off x="381000" y="1158875"/>
            <a:ext cx="3733800" cy="4845050"/>
          </a:xfrm>
        </p:spPr>
        <p:txBody>
          <a:bodyPr/>
          <a:lstStyle/>
          <a:p>
            <a:pPr algn="l">
              <a:defRPr/>
            </a:pPr>
            <a:r>
              <a:rPr lang="uk-UA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endParaRPr lang="uk-U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2941" y="2285451"/>
            <a:ext cx="4677139" cy="35078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91413" y="2285451"/>
            <a:ext cx="4677140" cy="350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591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smtClean="0">
                <a:solidFill>
                  <a:srgbClr val="FFFF00"/>
                </a:solidFill>
              </a:rPr>
              <a:t>Ранкові </a:t>
            </a:r>
            <a:r>
              <a:rPr lang="uk-UA" sz="3200" dirty="0" smtClean="0">
                <a:solidFill>
                  <a:srgbClr val="FFFF00"/>
                </a:solidFill>
              </a:rPr>
              <a:t>зустрічі </a:t>
            </a:r>
            <a:r>
              <a:rPr lang="uk-UA" sz="2400" dirty="0" smtClean="0"/>
              <a:t>допомагають дітям повірити в себе, побачити свою значущість. А це, мабуть,  головне для мене, як учителя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00200"/>
            <a:ext cx="6624736" cy="4968553"/>
          </a:xfrm>
        </p:spPr>
      </p:pic>
    </p:spTree>
    <p:extLst>
      <p:ext uri="{BB962C8B-B14F-4D97-AF65-F5344CB8AC3E}">
        <p14:creationId xmlns:p14="http://schemas.microsoft.com/office/powerpoint/2010/main" val="318803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1856" cy="6858000"/>
          </a:xfrm>
        </p:spPr>
      </p:pic>
      <p:sp>
        <p:nvSpPr>
          <p:cNvPr id="5" name="TextBox 4"/>
          <p:cNvSpPr txBox="1"/>
          <p:nvPr/>
        </p:nvSpPr>
        <p:spPr>
          <a:xfrm>
            <a:off x="2123728" y="1695452"/>
            <a:ext cx="51845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             </a:t>
            </a:r>
            <a:r>
              <a:rPr lang="uk-UA" sz="2400" dirty="0" smtClean="0"/>
              <a:t>Шановні колеги! </a:t>
            </a:r>
          </a:p>
          <a:p>
            <a:endParaRPr lang="uk-UA" sz="2400" dirty="0" smtClean="0"/>
          </a:p>
          <a:p>
            <a:pPr algn="just"/>
            <a:r>
              <a:rPr lang="uk-UA" sz="2000" dirty="0" smtClean="0"/>
              <a:t>  Бажаю Вам прагнути побачити невидиме, зрозуміти приховане і розгледіти незвичайне у звичайному.</a:t>
            </a:r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r>
              <a:rPr lang="uk-UA" dirty="0" smtClean="0"/>
              <a:t>     Мій сайт : </a:t>
            </a:r>
            <a:r>
              <a:rPr lang="ru-RU" dirty="0" err="1">
                <a:hlinkClick r:id="rId3"/>
              </a:rPr>
              <a:t>lida</a:t>
            </a:r>
            <a:r>
              <a:rPr lang="uk-UA" dirty="0">
                <a:hlinkClick r:id="rId3"/>
              </a:rPr>
              <a:t>-</a:t>
            </a:r>
            <a:r>
              <a:rPr lang="ru-RU" dirty="0" err="1">
                <a:hlinkClick r:id="rId3"/>
              </a:rPr>
              <a:t>zalozna</a:t>
            </a:r>
            <a:r>
              <a:rPr lang="uk-UA" dirty="0">
                <a:hlinkClick r:id="rId3"/>
              </a:rPr>
              <a:t>.</a:t>
            </a:r>
            <a:r>
              <a:rPr lang="ru-RU" dirty="0" err="1">
                <a:hlinkClick r:id="rId3"/>
              </a:rPr>
              <a:t>at</a:t>
            </a:r>
            <a:r>
              <a:rPr lang="uk-UA" dirty="0">
                <a:hlinkClick r:id="rId3"/>
              </a:rPr>
              <a:t>.</a:t>
            </a:r>
            <a:r>
              <a:rPr lang="ru-RU" dirty="0" err="1">
                <a:hlinkClick r:id="rId3"/>
              </a:rPr>
              <a:t>ua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0894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762000" y="404664"/>
            <a:ext cx="7772400" cy="1008112"/>
          </a:xfrm>
        </p:spPr>
        <p:txBody>
          <a:bodyPr/>
          <a:lstStyle/>
          <a:p>
            <a:pPr>
              <a:defRPr/>
            </a:pPr>
            <a:r>
              <a:rPr lang="uk-UA" sz="4000" dirty="0" smtClean="0">
                <a:solidFill>
                  <a:srgbClr val="92D050"/>
                </a:solidFill>
              </a:rPr>
              <a:t>Моє кредо:</a:t>
            </a:r>
            <a:endParaRPr lang="uk-UA" sz="4000" dirty="0">
              <a:solidFill>
                <a:srgbClr val="92D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683568" y="1844824"/>
            <a:ext cx="7692008" cy="3014464"/>
          </a:xfrm>
        </p:spPr>
        <p:txBody>
          <a:bodyPr/>
          <a:lstStyle/>
          <a:p>
            <a:r>
              <a:rPr lang="uk-UA" sz="2800" b="1" dirty="0">
                <a:solidFill>
                  <a:srgbClr val="FFFF00"/>
                </a:solidFill>
                <a:effectLst/>
              </a:rPr>
              <a:t>«Полюби Дитину. </a:t>
            </a:r>
            <a:endParaRPr lang="ru-RU" sz="2800" dirty="0">
              <a:solidFill>
                <a:srgbClr val="FFFF00"/>
              </a:solidFill>
              <a:effectLst/>
            </a:endParaRPr>
          </a:p>
          <a:p>
            <a:r>
              <a:rPr lang="uk-UA" sz="2800" b="1" dirty="0">
                <a:solidFill>
                  <a:srgbClr val="FFFF00"/>
                </a:solidFill>
                <a:effectLst/>
              </a:rPr>
              <a:t>Полюби її сильніше</a:t>
            </a:r>
            <a:r>
              <a:rPr lang="uk-UA" sz="2800" b="1" dirty="0" smtClean="0">
                <a:solidFill>
                  <a:srgbClr val="FFFF00"/>
                </a:solidFill>
                <a:effectLst/>
              </a:rPr>
              <a:t>,</a:t>
            </a:r>
          </a:p>
          <a:p>
            <a:r>
              <a:rPr lang="uk-UA" sz="2800" b="1" dirty="0" smtClean="0">
                <a:solidFill>
                  <a:srgbClr val="FFFF00"/>
                </a:solidFill>
                <a:effectLst/>
              </a:rPr>
              <a:t> </a:t>
            </a:r>
            <a:r>
              <a:rPr lang="uk-UA" sz="2800" b="1" dirty="0">
                <a:solidFill>
                  <a:srgbClr val="FFFF00"/>
                </a:solidFill>
                <a:effectLst/>
              </a:rPr>
              <a:t>ніж самого себе. </a:t>
            </a:r>
            <a:endParaRPr lang="ru-RU" sz="2800" dirty="0">
              <a:solidFill>
                <a:srgbClr val="FFFF00"/>
              </a:solidFill>
              <a:effectLst/>
            </a:endParaRPr>
          </a:p>
          <a:p>
            <a:r>
              <a:rPr lang="uk-UA" sz="2800" b="1" dirty="0">
                <a:solidFill>
                  <a:srgbClr val="FFFF00"/>
                </a:solidFill>
                <a:effectLst/>
              </a:rPr>
              <a:t>Всього себе </a:t>
            </a:r>
            <a:r>
              <a:rPr lang="uk-UA" sz="2800" b="1" dirty="0" err="1">
                <a:solidFill>
                  <a:srgbClr val="FFFF00"/>
                </a:solidFill>
                <a:effectLst/>
              </a:rPr>
              <a:t>віддавай</a:t>
            </a:r>
            <a:r>
              <a:rPr lang="uk-UA" sz="2800" b="1" dirty="0">
                <a:solidFill>
                  <a:srgbClr val="FFFF00"/>
                </a:solidFill>
                <a:effectLst/>
              </a:rPr>
              <a:t> дітям. </a:t>
            </a:r>
            <a:endParaRPr lang="ru-RU" sz="2800" dirty="0">
              <a:solidFill>
                <a:srgbClr val="FFFF00"/>
              </a:solidFill>
              <a:effectLst/>
            </a:endParaRPr>
          </a:p>
          <a:p>
            <a:r>
              <a:rPr lang="uk-UA" sz="2800" b="1" dirty="0">
                <a:solidFill>
                  <a:srgbClr val="FFFF00"/>
                </a:solidFill>
                <a:effectLst/>
              </a:rPr>
              <a:t>І тільки тоді ти зможеш іменуватися Вчителем</a:t>
            </a:r>
            <a:r>
              <a:rPr lang="uk-UA" sz="2800" b="1" dirty="0" smtClean="0">
                <a:solidFill>
                  <a:srgbClr val="FFFF00"/>
                </a:solidFill>
                <a:effectLst/>
              </a:rPr>
              <a:t>».</a:t>
            </a:r>
            <a:r>
              <a:rPr lang="uk-UA" b="1" dirty="0" smtClean="0">
                <a:effectLst/>
              </a:rPr>
              <a:t>                                                                                                                                                                                       </a:t>
            </a:r>
          </a:p>
          <a:p>
            <a:r>
              <a:rPr lang="uk-UA" sz="2400" b="1" dirty="0">
                <a:solidFill>
                  <a:srgbClr val="FFFF00"/>
                </a:solidFill>
                <a:effectLst/>
              </a:rPr>
              <a:t> </a:t>
            </a:r>
            <a:r>
              <a:rPr lang="uk-UA" sz="2400" b="1" dirty="0" smtClean="0">
                <a:solidFill>
                  <a:srgbClr val="FFFF00"/>
                </a:solidFill>
                <a:effectLst/>
              </a:rPr>
              <a:t>                                         </a:t>
            </a:r>
          </a:p>
          <a:p>
            <a:r>
              <a:rPr lang="uk-UA" sz="2400" b="1" dirty="0">
                <a:solidFill>
                  <a:srgbClr val="FFFF00"/>
                </a:solidFill>
                <a:effectLst/>
              </a:rPr>
              <a:t> </a:t>
            </a:r>
            <a:r>
              <a:rPr lang="uk-UA" sz="2400" b="1" dirty="0" smtClean="0">
                <a:solidFill>
                  <a:srgbClr val="FFFF00"/>
                </a:solidFill>
                <a:effectLst/>
              </a:rPr>
              <a:t>                                       </a:t>
            </a:r>
            <a:r>
              <a:rPr lang="uk-UA" sz="2400" b="1" dirty="0" err="1" smtClean="0">
                <a:solidFill>
                  <a:srgbClr val="FFC000"/>
                </a:solidFill>
                <a:effectLst/>
              </a:rPr>
              <a:t>В.Сухомлинський</a:t>
            </a:r>
            <a:endParaRPr lang="ru-RU" sz="2400" dirty="0">
              <a:solidFill>
                <a:srgbClr val="FFC000"/>
              </a:solidFill>
              <a:effectLst/>
            </a:endParaRPr>
          </a:p>
          <a:p>
            <a:pPr>
              <a:defRPr/>
            </a:pPr>
            <a:endParaRPr lang="uk-UA" sz="40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491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39552"/>
          </a:xfrm>
        </p:spPr>
        <p:txBody>
          <a:bodyPr/>
          <a:lstStyle/>
          <a:p>
            <a:pPr>
              <a:defRPr/>
            </a:pPr>
            <a:r>
              <a:rPr lang="uk-UA" dirty="0" smtClean="0"/>
              <a:t>Самоосвіта</a:t>
            </a:r>
            <a:endParaRPr lang="uk-UA" dirty="0"/>
          </a:p>
        </p:txBody>
      </p:sp>
      <p:sp>
        <p:nvSpPr>
          <p:cNvPr id="39951" name="Rectangle 15"/>
          <p:cNvSpPr>
            <a:spLocks noGrp="1" noChangeArrowheads="1"/>
          </p:cNvSpPr>
          <p:nvPr>
            <p:ph idx="1"/>
          </p:nvPr>
        </p:nvSpPr>
        <p:spPr>
          <a:xfrm>
            <a:off x="457200" y="1196753"/>
            <a:ext cx="8507288" cy="2664296"/>
          </a:xfrm>
        </p:spPr>
        <p:txBody>
          <a:bodyPr/>
          <a:lstStyle/>
          <a:p>
            <a:pPr algn="ctr" eaLnBrk="1" hangingPunct="1">
              <a:buNone/>
              <a:defRPr/>
            </a:pPr>
            <a:r>
              <a:rPr lang="uk-UA" sz="2400" dirty="0" smtClean="0">
                <a:effectLst/>
              </a:rPr>
              <a:t>   Сертифікат</a:t>
            </a:r>
            <a:r>
              <a:rPr lang="uk-UA" sz="2400" dirty="0">
                <a:effectLst/>
              </a:rPr>
              <a:t>, який засвідчує участь в п’ятиденному (40 годин) авторському семінарі  Ш.О. Амонашвілі «Гуманно-особистісний підхід до дітей в освітньому процесі» Київ, 16-20 січня 2015 року.</a:t>
            </a:r>
            <a:endParaRPr lang="ru-RU" altLang="ru-RU" sz="24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25517" y="35814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kern="0" dirty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uk-UA" dirty="0">
              <a:solidFill>
                <a:srgbClr val="EAEAEA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51816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rgbClr val="5E855B">
                    <a:lumMod val="60000"/>
                    <a:lumOff val="40000"/>
                  </a:srgbClr>
                </a:solidFill>
              </a:rPr>
              <a:t>І</a:t>
            </a:r>
            <a:endParaRPr lang="uk-UA" dirty="0">
              <a:solidFill>
                <a:srgbClr val="5E855B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16" y="3124944"/>
            <a:ext cx="2673765" cy="35650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580" y="3342973"/>
            <a:ext cx="4338637" cy="312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14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9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9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9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1" grpId="0" build="p"/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95536" y="116632"/>
            <a:ext cx="8229600" cy="288032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  <a:defRPr/>
            </a:pPr>
            <a:r>
              <a:rPr lang="uk-UA" sz="2400" dirty="0">
                <a:effectLst/>
              </a:rPr>
              <a:t>Сертифікат, який </a:t>
            </a:r>
            <a:r>
              <a:rPr lang="uk-UA" sz="2400" dirty="0" smtClean="0">
                <a:effectLst/>
              </a:rPr>
              <a:t>засвідчує </a:t>
            </a:r>
            <a:r>
              <a:rPr lang="uk-UA" sz="2400" dirty="0">
                <a:effectLst/>
              </a:rPr>
              <a:t>участь у </a:t>
            </a:r>
            <a:br>
              <a:rPr lang="uk-UA" sz="2400" dirty="0">
                <a:effectLst/>
              </a:rPr>
            </a:br>
            <a:r>
              <a:rPr lang="uk-UA" sz="2400" dirty="0">
                <a:effectLst/>
              </a:rPr>
              <a:t>ІІ міжнародному науково-практичному семінарі «Сучасний погляд на обдарованість та розвиток талантів» Київ, 22-23 серпня 2011 року.</a:t>
            </a:r>
            <a:endParaRPr lang="uk-UA" sz="2400" dirty="0">
              <a:solidFill>
                <a:schemeClr val="tx2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671014"/>
            <a:ext cx="2592288" cy="37706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636912"/>
            <a:ext cx="2698336" cy="377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185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2664296"/>
          </a:xfrm>
        </p:spPr>
        <p:txBody>
          <a:bodyPr/>
          <a:lstStyle/>
          <a:p>
            <a:pPr marL="0" indent="0"/>
            <a:r>
              <a:rPr lang="uk-UA" sz="2400" dirty="0">
                <a:effectLst/>
              </a:rPr>
              <a:t>Посвідчення № 6 про проходження чотирьохрічних курсів за системою «Розвивального навчання» Д.Б. Ельконіна – В.В. Давидова (спеціальна теоретична і практична очно-заочна підготовка (180 навчальних годин) для роботи за системою розвивального навчання Д.Б. Ельконіна – В.В. Давидова у класах школи І ступенів) Харків,  10 січня 2015 року.</a:t>
            </a:r>
            <a:endParaRPr lang="ru-RU" sz="2400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172090"/>
            <a:ext cx="8229600" cy="3425262"/>
          </a:xfrm>
        </p:spPr>
        <p:txBody>
          <a:bodyPr/>
          <a:lstStyle/>
          <a:p>
            <a:pPr marL="0" indent="0">
              <a:buNone/>
            </a:pPr>
            <a:endParaRPr lang="ru-RU" sz="2000" dirty="0"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44098"/>
            <a:ext cx="3960957" cy="29212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724" y="3241428"/>
            <a:ext cx="3707861" cy="29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317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8229600" cy="2736303"/>
          </a:xfrm>
        </p:spPr>
        <p:txBody>
          <a:bodyPr/>
          <a:lstStyle/>
          <a:p>
            <a:r>
              <a:rPr lang="uk-UA" sz="2000" dirty="0" smtClean="0"/>
              <a:t>Тому в своїй роботі я зрозуміла потребу використовувати елементи розвивального та інтегрованого навчання за програмою</a:t>
            </a:r>
            <a:r>
              <a:rPr lang="uk-UA" sz="3200" dirty="0" smtClean="0"/>
              <a:t> </a:t>
            </a:r>
            <a:r>
              <a:rPr lang="uk-UA" sz="3200" dirty="0" smtClean="0">
                <a:solidFill>
                  <a:srgbClr val="FFFF00"/>
                </a:solidFill>
              </a:rPr>
              <a:t>Всебічного розвитку дитини «Крок за кроком», </a:t>
            </a:r>
            <a:r>
              <a:rPr lang="uk-UA" sz="2000" dirty="0" smtClean="0"/>
              <a:t>яка дає можливість дітям навчатися, здійснювати вибір у структурованому навчальному середовищі.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456" y="3050584"/>
            <a:ext cx="2573437" cy="193007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449" y="3605729"/>
            <a:ext cx="3369289" cy="26557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54592" y="3682781"/>
            <a:ext cx="3377372" cy="25330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858" y="4707904"/>
            <a:ext cx="2573437" cy="193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79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474787"/>
          </a:xfrm>
        </p:spPr>
        <p:txBody>
          <a:bodyPr/>
          <a:lstStyle/>
          <a:p>
            <a:pPr eaLnBrk="1" hangingPunct="1"/>
            <a:r>
              <a:rPr lang="uk-UA" altLang="ru-RU" sz="4000" dirty="0" smtClean="0">
                <a:effectLst/>
              </a:rPr>
              <a:t>Ранкові зустрічі </a:t>
            </a:r>
            <a:r>
              <a:rPr lang="uk-UA" altLang="ru-RU" sz="3600" dirty="0" smtClean="0">
                <a:effectLst/>
              </a:rPr>
              <a:t/>
            </a:r>
            <a:br>
              <a:rPr lang="uk-UA" altLang="ru-RU" sz="3600" dirty="0" smtClean="0">
                <a:effectLst/>
              </a:rPr>
            </a:br>
            <a:r>
              <a:rPr lang="uk-UA" altLang="ru-RU" sz="2400" dirty="0" smtClean="0">
                <a:effectLst/>
              </a:rPr>
              <a:t>( привітання, обмін інформацією, групове заняття, щоденні новини)</a:t>
            </a:r>
            <a:endParaRPr lang="ru-RU" altLang="ru-RU" sz="2400" dirty="0" smtClean="0">
              <a:effectLst/>
            </a:endParaRPr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55576" y="2852935"/>
            <a:ext cx="2821204" cy="2839291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  <a:defRPr/>
            </a:pPr>
            <a:endParaRPr lang="ru-RU" altLang="ru-RU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514600" y="1676400"/>
            <a:ext cx="25908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EEC85E"/>
              </a:buClr>
              <a:buSzPct val="70000"/>
              <a:defRPr/>
            </a:pPr>
            <a:r>
              <a:rPr lang="ru-RU" altLang="ru-RU" sz="2000" kern="0" dirty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uk-UA" dirty="0">
              <a:solidFill>
                <a:srgbClr val="EAEAEA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uk-UA" dirty="0">
              <a:solidFill>
                <a:srgbClr val="EAEAEA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548" y="2429242"/>
            <a:ext cx="4038600" cy="302895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63" y="2395123"/>
            <a:ext cx="4129585" cy="309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386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 idx="4294967295"/>
          </p:nvPr>
        </p:nvSpPr>
        <p:spPr>
          <a:xfrm>
            <a:off x="0" y="277813"/>
            <a:ext cx="8892480" cy="1139825"/>
          </a:xfrm>
        </p:spPr>
        <p:txBody>
          <a:bodyPr/>
          <a:lstStyle/>
          <a:p>
            <a:pPr>
              <a:defRPr/>
            </a:pP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/>
              <a:t/>
            </a:r>
            <a:br>
              <a:rPr lang="uk-UA" sz="3600" dirty="0"/>
            </a:br>
            <a:r>
              <a:rPr lang="uk-UA" sz="3600" dirty="0" smtClean="0"/>
              <a:t>   </a:t>
            </a:r>
            <a:r>
              <a:rPr lang="uk-UA" sz="2800" dirty="0" smtClean="0"/>
              <a:t>Обмін інформацією </a:t>
            </a:r>
            <a:r>
              <a:rPr lang="uk-UA" sz="4000" dirty="0" smtClean="0"/>
              <a:t>– </a:t>
            </a:r>
            <a:r>
              <a:rPr lang="uk-UA" sz="3600" dirty="0" smtClean="0"/>
              <a:t>«Крісло автора»</a:t>
            </a: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3200" dirty="0" smtClean="0"/>
              <a:t> </a:t>
            </a:r>
            <a:endParaRPr lang="uk-UA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16832"/>
            <a:ext cx="3111810" cy="41490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19973" y="2466910"/>
            <a:ext cx="4320478" cy="324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44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5"/>
          <p:cNvSpPr>
            <a:spLocks noChangeArrowheads="1" noChangeShapeType="1" noTextEdit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sz="3600" b="1" kern="1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783035"/>
          </a:xfrm>
        </p:spPr>
        <p:txBody>
          <a:bodyPr/>
          <a:lstStyle/>
          <a:p>
            <a:pPr>
              <a:defRPr/>
            </a:pPr>
            <a:r>
              <a:rPr lang="uk-UA" sz="3600" dirty="0" smtClean="0"/>
              <a:t>Робота в центрах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2400" dirty="0" smtClean="0"/>
              <a:t>( центрі математики, центрі української мови, центрі читання, центрі творчості, науковому центрі)</a:t>
            </a:r>
            <a:endParaRPr lang="uk-UA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58706"/>
            <a:ext cx="4426309" cy="331973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424516"/>
            <a:ext cx="4320480" cy="3411748"/>
          </a:xfrm>
        </p:spPr>
      </p:pic>
    </p:spTree>
    <p:extLst>
      <p:ext uri="{BB962C8B-B14F-4D97-AF65-F5344CB8AC3E}">
        <p14:creationId xmlns:p14="http://schemas.microsoft.com/office/powerpoint/2010/main" val="1729932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1286</TotalTime>
  <Words>260</Words>
  <Application>Microsoft Office PowerPoint</Application>
  <PresentationFormat>Екран (4:3)</PresentationFormat>
  <Paragraphs>37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3" baseType="lpstr">
      <vt:lpstr>Склон</vt:lpstr>
      <vt:lpstr>‘</vt:lpstr>
      <vt:lpstr>Моє кредо:</vt:lpstr>
      <vt:lpstr>Самоосвіта</vt:lpstr>
      <vt:lpstr>Презентація PowerPoint</vt:lpstr>
      <vt:lpstr>Посвідчення № 6 про проходження чотирьохрічних курсів за системою «Розвивального навчання» Д.Б. Ельконіна – В.В. Давидова (спеціальна теоретична і практична очно-заочна підготовка (180 навчальних годин) для роботи за системою розвивального навчання Д.Б. Ельконіна – В.В. Давидова у класах школи І ступенів) Харків,  10 січня 2015 року.</vt:lpstr>
      <vt:lpstr>Тому в своїй роботі я зрозуміла потребу використовувати елементи розвивального та інтегрованого навчання за програмою Всебічного розвитку дитини «Крок за кроком», яка дає можливість дітям навчатися, здійснювати вибір у структурованому навчальному середовищі.</vt:lpstr>
      <vt:lpstr>Ранкові зустрічі  ( привітання, обмін інформацією, групове заняття, щоденні новини)</vt:lpstr>
      <vt:lpstr>     Обмін інформацією – «Крісло автора»   </vt:lpstr>
      <vt:lpstr>Робота в центрах ( центрі математики, центрі української мови, центрі читання, центрі творчості, науковому центрі)</vt:lpstr>
      <vt:lpstr>Кожна дитина на протязі дня має попрацювати в кожному центрі.</vt:lpstr>
      <vt:lpstr>Ранкові зустрічі допомагають дітям повірити в себе, побачити свою значущість. А це, мабуть,  головне для мене, як учителя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Masha</dc:creator>
  <cp:lastModifiedBy>teecher</cp:lastModifiedBy>
  <cp:revision>211</cp:revision>
  <dcterms:created xsi:type="dcterms:W3CDTF">2015-11-25T17:28:38Z</dcterms:created>
  <dcterms:modified xsi:type="dcterms:W3CDTF">2016-12-07T11:46:21Z</dcterms:modified>
</cp:coreProperties>
</file>